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70" r:id="rId3"/>
    <p:sldId id="313" r:id="rId4"/>
    <p:sldId id="257" r:id="rId5"/>
    <p:sldId id="258" r:id="rId6"/>
    <p:sldId id="306" r:id="rId7"/>
    <p:sldId id="307" r:id="rId8"/>
    <p:sldId id="308" r:id="rId9"/>
    <p:sldId id="259" r:id="rId10"/>
    <p:sldId id="311" r:id="rId11"/>
    <p:sldId id="271" r:id="rId12"/>
    <p:sldId id="260" r:id="rId13"/>
    <p:sldId id="309" r:id="rId14"/>
    <p:sldId id="265" r:id="rId15"/>
    <p:sldId id="266" r:id="rId16"/>
    <p:sldId id="310" r:id="rId17"/>
    <p:sldId id="312" r:id="rId18"/>
    <p:sldId id="279" r:id="rId19"/>
    <p:sldId id="275" r:id="rId20"/>
    <p:sldId id="276" r:id="rId21"/>
    <p:sldId id="280" r:id="rId22"/>
    <p:sldId id="281" r:id="rId23"/>
    <p:sldId id="282" r:id="rId24"/>
    <p:sldId id="283" r:id="rId25"/>
    <p:sldId id="285" r:id="rId26"/>
    <p:sldId id="284" r:id="rId27"/>
    <p:sldId id="286" r:id="rId28"/>
    <p:sldId id="288" r:id="rId29"/>
    <p:sldId id="287" r:id="rId30"/>
    <p:sldId id="289" r:id="rId31"/>
    <p:sldId id="291" r:id="rId32"/>
    <p:sldId id="290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269" r:id="rId45"/>
    <p:sldId id="273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9" d="100"/>
          <a:sy n="99" d="100"/>
        </p:scale>
        <p:origin x="108" y="21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6068E6-73C1-461C-803A-C87814CE8B93}" type="datetimeFigureOut">
              <a:rPr lang="cs-CZ" smtClean="0"/>
              <a:t>03.09.2025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1C978-FA95-4CAD-936B-473143669F0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3008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47348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9E666-1D6F-42A8-9A30-0AE9A037489C}" type="datetime1">
              <a:rPr lang="en-US" smtClean="0"/>
              <a:t>03-Sep-25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52264-55C2-4719-917B-8D8D15831C22}" type="datetime1">
              <a:rPr lang="en-US" smtClean="0"/>
              <a:t>03-Sep-25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5896E-8CE4-4458-82C4-9DF3A9209E08}" type="datetime1">
              <a:rPr lang="en-US" smtClean="0"/>
              <a:t>03-Sep-25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9B41A-A3CD-456F-9BB9-DE6A9FD4E630}" type="datetime1">
              <a:rPr lang="en-US" smtClean="0"/>
              <a:t>03-Sep-25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347B5-CA31-4C7B-B94E-A19F6CA6E4DA}" type="datetime1">
              <a:rPr lang="en-US" smtClean="0"/>
              <a:t>03-Sep-25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3334-92F2-4FA1-AA28-1EDB8B5000FD}" type="datetime1">
              <a:rPr lang="en-US" smtClean="0"/>
              <a:t>03-Sep-25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1B44D-44BA-4026-80BA-FECD63D6C299}" type="datetime1">
              <a:rPr lang="en-US" smtClean="0"/>
              <a:t>03-Sep-25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52ABD-EBAB-451E-9F34-BF8BEAF81AD0}" type="datetime1">
              <a:rPr lang="en-US" smtClean="0"/>
              <a:t>03-Sep-25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931FF-2AC8-4F90-86E7-4C67E3706635}" type="datetime1">
              <a:rPr lang="en-US" smtClean="0"/>
              <a:t>03-Sep-25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F3358-79D9-4DE6-A2F8-6F5E5FEB6C97}" type="datetime1">
              <a:rPr lang="en-US" smtClean="0"/>
              <a:t>03-Sep-25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D993-ACAF-4B92-A1F5-278C2E2ADF17}" type="datetime1">
              <a:rPr lang="en-US" smtClean="0"/>
              <a:t>03-Sep-25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0CA31-71C7-4BF5-A626-0EC893D3785D}" type="datetime1">
              <a:rPr lang="en-US" smtClean="0"/>
              <a:t>03-Sep-25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7" name="Slide Background Fill">
            <a:extLst>
              <a:ext uri="{FF2B5EF4-FFF2-40B4-BE49-F238E27FC236}">
                <a16:creationId xmlns:a16="http://schemas.microsoft.com/office/drawing/2014/main" id="{C3420C89-0B09-4632-A4AF-3971D08BF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6" name="Color Cover">
            <a:extLst>
              <a:ext uri="{FF2B5EF4-FFF2-40B4-BE49-F238E27FC236}">
                <a16:creationId xmlns:a16="http://schemas.microsoft.com/office/drawing/2014/main" id="{4E5CBA61-BF74-40B4-A3A8-366BBA626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87" name="Group 2086">
            <a:extLst>
              <a:ext uri="{FF2B5EF4-FFF2-40B4-BE49-F238E27FC236}">
                <a16:creationId xmlns:a16="http://schemas.microsoft.com/office/drawing/2014/main" id="{AC27E70C-5470-4262-B9CE-AE52C51CF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929"/>
            <a:ext cx="12188952" cy="3490956"/>
            <a:chOff x="651279" y="598259"/>
            <a:chExt cx="10889442" cy="5680742"/>
          </a:xfrm>
        </p:grpSpPr>
        <p:sp>
          <p:nvSpPr>
            <p:cNvPr id="2075" name="Color">
              <a:extLst>
                <a:ext uri="{FF2B5EF4-FFF2-40B4-BE49-F238E27FC236}">
                  <a16:creationId xmlns:a16="http://schemas.microsoft.com/office/drawing/2014/main" id="{B5C7D35F-738C-47DF-AD6E-859806E46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6" name="Color">
              <a:extLst>
                <a:ext uri="{FF2B5EF4-FFF2-40B4-BE49-F238E27FC236}">
                  <a16:creationId xmlns:a16="http://schemas.microsoft.com/office/drawing/2014/main" id="{740F8C8B-E52F-46CF-89C7-51C6A037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50" name="Picture 2" descr="Compass - Free travel icons">
            <a:extLst>
              <a:ext uri="{FF2B5EF4-FFF2-40B4-BE49-F238E27FC236}">
                <a16:creationId xmlns:a16="http://schemas.microsoft.com/office/drawing/2014/main" id="{2127C740-6552-EB32-7A7E-AEB7CE052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05030" y="1065276"/>
            <a:ext cx="4727448" cy="472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78" name="Group 2077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079" name="Freeform: Shape 2078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80" name="Freeform: Shape 2079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81" name="Freeform: Shape 2080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82" name="Freeform: Shape 2081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83" name="Freeform: Shape 2082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84" name="Freeform: Shape 2083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85" name="Freeform: Shape 2084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6384" y="841249"/>
            <a:ext cx="5692953" cy="2587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Helping users navigate data specifications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6383" y="3566810"/>
            <a:ext cx="5692953" cy="26511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2"/>
                </a:solidFill>
              </a:rPr>
              <a:t>Data specification navigator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800">
              <a:solidFill>
                <a:schemeClr val="tx2"/>
              </a:solidFill>
            </a:endParaRP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2"/>
                </a:solidFill>
              </a:rPr>
              <a:t>Quoc Anh Nguyen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800">
              <a:solidFill>
                <a:schemeClr val="tx2"/>
              </a:solidFill>
            </a:endParaRP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2"/>
                </a:solidFill>
              </a:rPr>
              <a:t>Supervisor: doc. Mgr. Martin Nečaský, Ph.D.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68DB6-BD57-3341-BAF8-20355AF89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8872" y="6217920"/>
            <a:ext cx="640080" cy="6400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Aft>
                <a:spcPts val="600"/>
              </a:spcAft>
            </a:pPr>
            <a:fld id="{C1FF6DA9-008F-8B48-92A6-B652298478BF}" type="slidenum">
              <a:rPr lang="en-US" sz="1600">
                <a:solidFill>
                  <a:schemeClr val="tx2"/>
                </a:solidFill>
              </a:rPr>
              <a:pPr algn="ctr" defTabSz="914400">
                <a:spcAft>
                  <a:spcPts val="600"/>
                </a:spcAft>
              </a:pPr>
              <a:t>1</a:t>
            </a:fld>
            <a:endParaRPr lang="en-US" sz="160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9E3F6-E847-6C69-B073-A7359C737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69C10-00C1-9A8F-AE25-AB0448E8B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Ani nezmiňovat DSV nebo OWL for that matter.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B64C7-A5D2-467F-B45D-4D65E27DF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45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B04573-30D0-10A4-F9EB-8AE0D6E50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A5892-0DD9-CB42-7B8D-A603167AD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 and output cont.</a:t>
            </a: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CA882E-35FA-6580-6AAC-05CA0640C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A diagram of a data spectrometer&#10;&#10;AI-generated content may be incorrect.">
            <a:extLst>
              <a:ext uri="{FF2B5EF4-FFF2-40B4-BE49-F238E27FC236}">
                <a16:creationId xmlns:a16="http://schemas.microsoft.com/office/drawing/2014/main" id="{3D37AE42-1DC1-BEB6-ADD2-2C7EA5BA9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38118"/>
            <a:ext cx="9144000" cy="409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04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1269831B-4E89-483A-B8F1-6D42C30E36C5}"/>
              </a:ext>
            </a:extLst>
          </p:cNvPr>
          <p:cNvSpPr/>
          <p:nvPr/>
        </p:nvSpPr>
        <p:spPr>
          <a:xfrm>
            <a:off x="2188402" y="1851660"/>
            <a:ext cx="7755698" cy="3634742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1593B-4CDB-0EC9-204C-46E46B4EB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31BFF2-D5F1-8036-D33F-4DFB47D29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530" y="5799060"/>
            <a:ext cx="1600423" cy="1114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E05943-C493-5D4F-867B-9DC594F0D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7049" y="5799060"/>
            <a:ext cx="1600423" cy="11145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ACDD7E-5358-787B-F2A0-8964DA47F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420" y="4409065"/>
            <a:ext cx="2648320" cy="8287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7C30A02-3751-07E8-0529-171AC720C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262" y="4409065"/>
            <a:ext cx="2648320" cy="8287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D905079-6F15-8686-5685-6B6FBC806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446" y="1980101"/>
            <a:ext cx="2753109" cy="21053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3514885-CA06-9B90-0B4A-E3949D70C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0919" y="2371615"/>
            <a:ext cx="1991003" cy="158137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1363655-034D-DF21-6A7F-D3E4C1BC2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0081" y="2371615"/>
            <a:ext cx="1991003" cy="1581371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B188EB6-A66B-B267-4CA0-09DC47F125B8}"/>
              </a:ext>
            </a:extLst>
          </p:cNvPr>
          <p:cNvCxnSpPr>
            <a:stCxn id="12" idx="3"/>
          </p:cNvCxnSpPr>
          <p:nvPr/>
        </p:nvCxnSpPr>
        <p:spPr>
          <a:xfrm flipV="1">
            <a:off x="4434952" y="5097780"/>
            <a:ext cx="952388" cy="125857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760C86-1A24-1449-6F57-9FB97FD11FDF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>
            <a:off x="6697980" y="5097780"/>
            <a:ext cx="1059068" cy="125857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551F33B-6993-90E3-8B25-F62D5666814B}"/>
              </a:ext>
            </a:extLst>
          </p:cNvPr>
          <p:cNvSpPr txBox="1"/>
          <p:nvPr/>
        </p:nvSpPr>
        <p:spPr>
          <a:xfrm>
            <a:off x="5173980" y="2507149"/>
            <a:ext cx="1870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Conversation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service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F8CE27-C816-51D5-E79C-DE2679DF3B9E}"/>
              </a:ext>
            </a:extLst>
          </p:cNvPr>
          <p:cNvSpPr txBox="1"/>
          <p:nvPr/>
        </p:nvSpPr>
        <p:spPr>
          <a:xfrm>
            <a:off x="2640458" y="2811718"/>
            <a:ext cx="1351922" cy="708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SPARQL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translation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53AC60-B755-0990-760A-88D55E837938}"/>
              </a:ext>
            </a:extLst>
          </p:cNvPr>
          <p:cNvSpPr txBox="1"/>
          <p:nvPr/>
        </p:nvSpPr>
        <p:spPr>
          <a:xfrm>
            <a:off x="8077200" y="2616529"/>
            <a:ext cx="1493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specification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service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2F7275B-D782-CA6E-0EA1-3C1D78AD033E}"/>
              </a:ext>
            </a:extLst>
          </p:cNvPr>
          <p:cNvCxnSpPr>
            <a:cxnSpLocks/>
          </p:cNvCxnSpPr>
          <p:nvPr/>
        </p:nvCxnSpPr>
        <p:spPr>
          <a:xfrm>
            <a:off x="2255521" y="4206240"/>
            <a:ext cx="7615563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5" name="Picture 34" descr="Ollama Logo Free Download SVG, PNG a... · LobeHub">
            <a:extLst>
              <a:ext uri="{FF2B5EF4-FFF2-40B4-BE49-F238E27FC236}">
                <a16:creationId xmlns:a16="http://schemas.microsoft.com/office/drawing/2014/main" id="{44391E91-D41D-2867-242E-73045E3B7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350" y="5966478"/>
            <a:ext cx="706185" cy="70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Gemini icon on a transparent background 46861646 PNG">
            <a:extLst>
              <a:ext uri="{FF2B5EF4-FFF2-40B4-BE49-F238E27FC236}">
                <a16:creationId xmlns:a16="http://schemas.microsoft.com/office/drawing/2014/main" id="{69844E45-2C30-64C8-2000-7302D1255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518" y="5870676"/>
            <a:ext cx="971347" cy="97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D35367A-8752-ACC8-6D35-1064CF625287}"/>
              </a:ext>
            </a:extLst>
          </p:cNvPr>
          <p:cNvSpPr txBox="1"/>
          <p:nvPr/>
        </p:nvSpPr>
        <p:spPr>
          <a:xfrm>
            <a:off x="7880100" y="6112179"/>
            <a:ext cx="1240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Dataspecer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749EF9-BD38-6577-F228-65601E4E43C9}"/>
              </a:ext>
            </a:extLst>
          </p:cNvPr>
          <p:cNvSpPr txBox="1"/>
          <p:nvPr/>
        </p:nvSpPr>
        <p:spPr>
          <a:xfrm>
            <a:off x="6420425" y="4638793"/>
            <a:ext cx="2261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Dataspecer</a:t>
            </a:r>
            <a:r>
              <a:rPr lang="en-US" dirty="0">
                <a:solidFill>
                  <a:schemeClr val="bg1"/>
                </a:solidFill>
              </a:rPr>
              <a:t> connector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89B159-7F0E-9C3F-EBF6-48C8A2054A25}"/>
              </a:ext>
            </a:extLst>
          </p:cNvPr>
          <p:cNvSpPr txBox="1"/>
          <p:nvPr/>
        </p:nvSpPr>
        <p:spPr>
          <a:xfrm>
            <a:off x="3822619" y="4612125"/>
            <a:ext cx="1635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LLM connector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C12DD8A8-A4E8-0CFF-D164-D255E9A20F93}"/>
              </a:ext>
            </a:extLst>
          </p:cNvPr>
          <p:cNvCxnSpPr>
            <a:stCxn id="22" idx="0"/>
          </p:cNvCxnSpPr>
          <p:nvPr/>
        </p:nvCxnSpPr>
        <p:spPr>
          <a:xfrm rot="5400000" flipH="1" flipV="1">
            <a:off x="3981413" y="1506707"/>
            <a:ext cx="199914" cy="1529900"/>
          </a:xfrm>
          <a:prstGeom prst="bentConnector2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5AECE76-AB1A-9D48-75CC-5E632776BFEA}"/>
              </a:ext>
            </a:extLst>
          </p:cNvPr>
          <p:cNvCxnSpPr>
            <a:stCxn id="18" idx="3"/>
          </p:cNvCxnSpPr>
          <p:nvPr/>
        </p:nvCxnSpPr>
        <p:spPr>
          <a:xfrm flipV="1">
            <a:off x="8875582" y="3855720"/>
            <a:ext cx="375098" cy="967740"/>
          </a:xfrm>
          <a:prstGeom prst="bentConnector2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53B787B-2863-D407-BE07-779E72EC4279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4640581" y="3952986"/>
            <a:ext cx="817961" cy="45607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77" name="Rectangle 3076">
            <a:extLst>
              <a:ext uri="{FF2B5EF4-FFF2-40B4-BE49-F238E27FC236}">
                <a16:creationId xmlns:a16="http://schemas.microsoft.com/office/drawing/2014/main" id="{DE750014-A24D-46BC-8FE8-C838B2CF2A31}"/>
              </a:ext>
            </a:extLst>
          </p:cNvPr>
          <p:cNvSpPr/>
          <p:nvPr/>
        </p:nvSpPr>
        <p:spPr>
          <a:xfrm>
            <a:off x="4502913" y="250874"/>
            <a:ext cx="3120776" cy="8981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Frontend</a:t>
            </a:r>
          </a:p>
        </p:txBody>
      </p:sp>
      <p:pic>
        <p:nvPicPr>
          <p:cNvPr id="3078" name="Picture 6" descr="React (webový framework) – Wikipedie">
            <a:extLst>
              <a:ext uri="{FF2B5EF4-FFF2-40B4-BE49-F238E27FC236}">
                <a16:creationId xmlns:a16="http://schemas.microsoft.com/office/drawing/2014/main" id="{17C5F010-6C08-8A0C-3F8C-156E33086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300" y="314736"/>
            <a:ext cx="820041" cy="75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6">
            <a:extLst>
              <a:ext uri="{FF2B5EF4-FFF2-40B4-BE49-F238E27FC236}">
                <a16:creationId xmlns:a16="http://schemas.microsoft.com/office/drawing/2014/main" id="{627C2A92-22EA-8693-7FBE-E998EB16F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693" y="346901"/>
            <a:ext cx="717637" cy="71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8" descr="C Sharp (programming language) - Wikipedia">
            <a:extLst>
              <a:ext uri="{FF2B5EF4-FFF2-40B4-BE49-F238E27FC236}">
                <a16:creationId xmlns:a16="http://schemas.microsoft.com/office/drawing/2014/main" id="{AAC82921-08AC-2EEB-541F-927C1AF5C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353" y="1544261"/>
            <a:ext cx="574098" cy="57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8" descr="C Sharp (programming language) - Wikipedia">
            <a:extLst>
              <a:ext uri="{FF2B5EF4-FFF2-40B4-BE49-F238E27FC236}">
                <a16:creationId xmlns:a16="http://schemas.microsoft.com/office/drawing/2014/main" id="{CA3ACAF7-9DA3-852E-EDDC-4EB0750C9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1137" y="1534655"/>
            <a:ext cx="574098" cy="57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8" descr="C Sharp (programming language) - Wikipedia">
            <a:extLst>
              <a:ext uri="{FF2B5EF4-FFF2-40B4-BE49-F238E27FC236}">
                <a16:creationId xmlns:a16="http://schemas.microsoft.com/office/drawing/2014/main" id="{A744572D-342A-FF83-26DD-238F57D3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353" y="5197173"/>
            <a:ext cx="574098" cy="57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8" descr="C Sharp (programming language) - Wikipedia">
            <a:extLst>
              <a:ext uri="{FF2B5EF4-FFF2-40B4-BE49-F238E27FC236}">
                <a16:creationId xmlns:a16="http://schemas.microsoft.com/office/drawing/2014/main" id="{81FDF10D-A5C6-6E92-FC62-E475B18EB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601" y="5192019"/>
            <a:ext cx="574098" cy="57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9" name="TextBox 3088">
            <a:extLst>
              <a:ext uri="{FF2B5EF4-FFF2-40B4-BE49-F238E27FC236}">
                <a16:creationId xmlns:a16="http://schemas.microsoft.com/office/drawing/2014/main" id="{DDEDC831-6A88-79CB-3E0A-421912B361BF}"/>
              </a:ext>
            </a:extLst>
          </p:cNvPr>
          <p:cNvSpPr txBox="1"/>
          <p:nvPr/>
        </p:nvSpPr>
        <p:spPr>
          <a:xfrm>
            <a:off x="6505873" y="6343012"/>
            <a:ext cx="1408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specifications</a:t>
            </a:r>
          </a:p>
        </p:txBody>
      </p:sp>
      <p:sp>
        <p:nvSpPr>
          <p:cNvPr id="3091" name="TextBox 3090">
            <a:extLst>
              <a:ext uri="{FF2B5EF4-FFF2-40B4-BE49-F238E27FC236}">
                <a16:creationId xmlns:a16="http://schemas.microsoft.com/office/drawing/2014/main" id="{6D62D946-E4B6-E193-F325-8B204A569EEC}"/>
              </a:ext>
            </a:extLst>
          </p:cNvPr>
          <p:cNvSpPr txBox="1"/>
          <p:nvPr/>
        </p:nvSpPr>
        <p:spPr>
          <a:xfrm>
            <a:off x="4379865" y="6331722"/>
            <a:ext cx="1408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Prompt responses</a:t>
            </a:r>
          </a:p>
        </p:txBody>
      </p:sp>
      <p:sp>
        <p:nvSpPr>
          <p:cNvPr id="3092" name="TextBox 3091">
            <a:extLst>
              <a:ext uri="{FF2B5EF4-FFF2-40B4-BE49-F238E27FC236}">
                <a16:creationId xmlns:a16="http://schemas.microsoft.com/office/drawing/2014/main" id="{0C6E5FF2-79F3-5CCF-DB73-AB1860BFDE7D}"/>
              </a:ext>
            </a:extLst>
          </p:cNvPr>
          <p:cNvSpPr txBox="1"/>
          <p:nvPr/>
        </p:nvSpPr>
        <p:spPr>
          <a:xfrm>
            <a:off x="2564406" y="1904054"/>
            <a:ext cx="1220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SPARQL queries</a:t>
            </a:r>
          </a:p>
        </p:txBody>
      </p:sp>
      <p:sp>
        <p:nvSpPr>
          <p:cNvPr id="3094" name="TextBox 3093">
            <a:extLst>
              <a:ext uri="{FF2B5EF4-FFF2-40B4-BE49-F238E27FC236}">
                <a16:creationId xmlns:a16="http://schemas.microsoft.com/office/drawing/2014/main" id="{60D646DA-2870-FEDB-EA95-4073360BE632}"/>
              </a:ext>
            </a:extLst>
          </p:cNvPr>
          <p:cNvSpPr txBox="1"/>
          <p:nvPr/>
        </p:nvSpPr>
        <p:spPr>
          <a:xfrm>
            <a:off x="3874907" y="4210177"/>
            <a:ext cx="1804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Processed         responses</a:t>
            </a:r>
          </a:p>
        </p:txBody>
      </p:sp>
      <p:sp>
        <p:nvSpPr>
          <p:cNvPr id="3095" name="TextBox 3094">
            <a:extLst>
              <a:ext uri="{FF2B5EF4-FFF2-40B4-BE49-F238E27FC236}">
                <a16:creationId xmlns:a16="http://schemas.microsoft.com/office/drawing/2014/main" id="{80FA1B11-AA2D-CCB5-A257-E0FA16C1CA19}"/>
              </a:ext>
            </a:extLst>
          </p:cNvPr>
          <p:cNvSpPr txBox="1"/>
          <p:nvPr/>
        </p:nvSpPr>
        <p:spPr>
          <a:xfrm>
            <a:off x="8749060" y="4844776"/>
            <a:ext cx="93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DSV format</a:t>
            </a:r>
          </a:p>
        </p:txBody>
      </p:sp>
      <p:cxnSp>
        <p:nvCxnSpPr>
          <p:cNvPr id="3101" name="Straight Arrow Connector 3100">
            <a:extLst>
              <a:ext uri="{FF2B5EF4-FFF2-40B4-BE49-F238E27FC236}">
                <a16:creationId xmlns:a16="http://schemas.microsoft.com/office/drawing/2014/main" id="{F7AA11EC-CCB2-0220-0AEF-CFD37459A4C7}"/>
              </a:ext>
            </a:extLst>
          </p:cNvPr>
          <p:cNvCxnSpPr>
            <a:cxnSpLocks/>
          </p:cNvCxnSpPr>
          <p:nvPr/>
        </p:nvCxnSpPr>
        <p:spPr>
          <a:xfrm flipV="1">
            <a:off x="6794852" y="1161645"/>
            <a:ext cx="0" cy="88218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04" name="Straight Arrow Connector 3103">
            <a:extLst>
              <a:ext uri="{FF2B5EF4-FFF2-40B4-BE49-F238E27FC236}">
                <a16:creationId xmlns:a16="http://schemas.microsoft.com/office/drawing/2014/main" id="{C6C67182-16F2-F43C-ABDF-9A204D82A6AF}"/>
              </a:ext>
            </a:extLst>
          </p:cNvPr>
          <p:cNvCxnSpPr>
            <a:cxnSpLocks/>
          </p:cNvCxnSpPr>
          <p:nvPr/>
        </p:nvCxnSpPr>
        <p:spPr>
          <a:xfrm>
            <a:off x="5416310" y="1162837"/>
            <a:ext cx="0" cy="88099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09" name="TextBox 3108">
            <a:extLst>
              <a:ext uri="{FF2B5EF4-FFF2-40B4-BE49-F238E27FC236}">
                <a16:creationId xmlns:a16="http://schemas.microsoft.com/office/drawing/2014/main" id="{8FDE502B-9828-CEBF-8F4F-DCF45A80AABA}"/>
              </a:ext>
            </a:extLst>
          </p:cNvPr>
          <p:cNvSpPr txBox="1"/>
          <p:nvPr/>
        </p:nvSpPr>
        <p:spPr>
          <a:xfrm>
            <a:off x="6817462" y="1378734"/>
            <a:ext cx="1175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Chatbot replies</a:t>
            </a:r>
          </a:p>
        </p:txBody>
      </p:sp>
      <p:sp>
        <p:nvSpPr>
          <p:cNvPr id="3110" name="TextBox 3109">
            <a:extLst>
              <a:ext uri="{FF2B5EF4-FFF2-40B4-BE49-F238E27FC236}">
                <a16:creationId xmlns:a16="http://schemas.microsoft.com/office/drawing/2014/main" id="{42CB1FF3-8E22-88F9-8D51-49FB1AC6F056}"/>
              </a:ext>
            </a:extLst>
          </p:cNvPr>
          <p:cNvSpPr txBox="1"/>
          <p:nvPr/>
        </p:nvSpPr>
        <p:spPr>
          <a:xfrm>
            <a:off x="4576131" y="1371839"/>
            <a:ext cx="882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User input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0B8E3-0212-C2C2-F9F2-36D0F936B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47B5E-C9A0-0AA8-444F-FD3BB92AB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Na architekturu použít C4.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AD80C-433A-A530-1443-385361D20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476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</a:t>
            </a: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29C58-7C34-38BB-319F-442A76046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14</a:t>
            </a:fld>
            <a:endParaRPr lang="en-US"/>
          </a:p>
        </p:txBody>
      </p:sp>
      <p:pic>
        <p:nvPicPr>
          <p:cNvPr id="1026" name="Picture 2" descr="What is Docker? - Viking Software A/S">
            <a:extLst>
              <a:ext uri="{FF2B5EF4-FFF2-40B4-BE49-F238E27FC236}">
                <a16:creationId xmlns:a16="http://schemas.microsoft.com/office/drawing/2014/main" id="{2E250ADA-FFF4-E78B-DB1F-31F923660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346" y="4363041"/>
            <a:ext cx="1879600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te – super rychlý dev server / build">
            <a:extLst>
              <a:ext uri="{FF2B5EF4-FFF2-40B4-BE49-F238E27FC236}">
                <a16:creationId xmlns:a16="http://schemas.microsoft.com/office/drawing/2014/main" id="{70CAD8C6-F050-C76E-8228-1B500D51C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520" y="1555160"/>
            <a:ext cx="1328627" cy="132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act (webový framework) – Wikipedie">
            <a:extLst>
              <a:ext uri="{FF2B5EF4-FFF2-40B4-BE49-F238E27FC236}">
                <a16:creationId xmlns:a16="http://schemas.microsoft.com/office/drawing/2014/main" id="{07C46DDA-FE57-FCC6-E852-12F2A7F3A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918" y="2088042"/>
            <a:ext cx="1407372" cy="1297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 Sharp (programming language) - Wikipedia">
            <a:extLst>
              <a:ext uri="{FF2B5EF4-FFF2-40B4-BE49-F238E27FC236}">
                <a16:creationId xmlns:a16="http://schemas.microsoft.com/office/drawing/2014/main" id="{5986F616-9E00-D24B-D607-B9F06286B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937" y="1673915"/>
            <a:ext cx="1706526" cy="1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Ollama Logo Free Download SVG, PNG a... · LobeHub">
            <a:extLst>
              <a:ext uri="{FF2B5EF4-FFF2-40B4-BE49-F238E27FC236}">
                <a16:creationId xmlns:a16="http://schemas.microsoft.com/office/drawing/2014/main" id="{E57C7A00-5F7B-95BC-2EA8-CD1E02FA8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863" y="4144564"/>
            <a:ext cx="1879600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857500"/>
            <a:ext cx="8229600" cy="1143000"/>
          </a:xfrm>
        </p:spPr>
        <p:txBody>
          <a:bodyPr/>
          <a:lstStyle/>
          <a:p>
            <a:r>
              <a:rPr lang="en-US" dirty="0"/>
              <a:t>Showcase (screenshots)</a:t>
            </a: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F7E16-D66B-2A21-475A-5EA6963DC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5F7BB-4297-1C69-CBC2-934518F64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D2903-E421-9659-A971-3A664A65F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756150"/>
          </a:xfrm>
        </p:spPr>
        <p:txBody>
          <a:bodyPr/>
          <a:lstStyle/>
          <a:p>
            <a:r>
              <a:rPr lang="cs-CZ" dirty="0"/>
              <a:t>Moc detailní.</a:t>
            </a:r>
          </a:p>
          <a:p>
            <a:r>
              <a:rPr lang="cs-CZ" dirty="0"/>
              <a:t>Pořád říkám můžu si zobrazit summary.</a:t>
            </a:r>
          </a:p>
          <a:p>
            <a:r>
              <a:rPr lang="cs-CZ" dirty="0"/>
              <a:t>Prostě zkrátit. Zmínit, na co bylo použité LLM.</a:t>
            </a:r>
          </a:p>
          <a:p>
            <a:r>
              <a:rPr lang="cs-CZ" dirty="0"/>
              <a:t>Moc se rozkecávám, ukazuju moc věcí.</a:t>
            </a:r>
          </a:p>
          <a:p>
            <a:r>
              <a:rPr lang="cs-CZ" dirty="0"/>
              <a:t>Neříkat item.</a:t>
            </a:r>
          </a:p>
          <a:p>
            <a:r>
              <a:rPr lang="cs-CZ" dirty="0"/>
              <a:t>Někde na začátku zavést nějaký termín pro „data specification items“. Don</a:t>
            </a:r>
            <a:r>
              <a:rPr lang="en-US" dirty="0"/>
              <a:t>’t say item</a:t>
            </a:r>
            <a:r>
              <a:rPr lang="cs-CZ" dirty="0"/>
              <a:t> – je moc obecné slovo.</a:t>
            </a:r>
            <a:r>
              <a:rPr lang="en-US" dirty="0"/>
              <a:t> </a:t>
            </a:r>
            <a:r>
              <a:rPr lang="cs-CZ" dirty="0"/>
              <a:t>Prvky, položky, ajtem (když už, ne item).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9DA58-5B0F-39EE-952A-044589E56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04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DF536-B4B7-005F-8123-ADCC081E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9C973-C32F-2F21-6B88-D0FDA07B6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Ani nemusím ukazovat všechny checkboxy.</a:t>
            </a:r>
          </a:p>
          <a:p>
            <a:r>
              <a:rPr lang="cs-CZ" dirty="0"/>
              <a:t>„Jo tady si můžu vybírat“</a:t>
            </a:r>
          </a:p>
          <a:p>
            <a:r>
              <a:rPr lang="cs-CZ" dirty="0"/>
              <a:t>Je jasné, co dělá tlačítko „add item to my message“.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05AF5-4DDF-BA80-E90F-3F5F04005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282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70575-D45D-3579-1212-964A63E5C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4811511-9149-471E-652A-082570309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28750"/>
            <a:ext cx="914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181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59C96-1E24-E1BE-3C7F-52CF99C2F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 descr="A screenshot of a chat&#10;&#10;AI-generated content may be incorrect.">
            <a:extLst>
              <a:ext uri="{FF2B5EF4-FFF2-40B4-BE49-F238E27FC236}">
                <a16:creationId xmlns:a16="http://schemas.microsoft.com/office/drawing/2014/main" id="{1D780583-8D11-0916-69AA-CC4F57C59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421140"/>
            <a:ext cx="9144000" cy="401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19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7A6AF-34D6-C5B1-45BC-DB90B53DF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F3BA34-98B6-7A0A-8386-EA568DB7EE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00716" y="-1345018"/>
            <a:ext cx="9548036" cy="954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99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5283A-B292-3E34-C1D0-F26385785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A screenshot of a chat&#10;&#10;AI-generated content may be incorrect.">
            <a:extLst>
              <a:ext uri="{FF2B5EF4-FFF2-40B4-BE49-F238E27FC236}">
                <a16:creationId xmlns:a16="http://schemas.microsoft.com/office/drawing/2014/main" id="{CCAF1EE6-9C0F-56DD-A08D-BC9BAEBC9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414746"/>
            <a:ext cx="9144000" cy="402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58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4AF44-0873-A3E8-4059-ABABB4018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 descr="A screenshot of a chat&#10;&#10;AI-generated content may be incorrect.">
            <a:extLst>
              <a:ext uri="{FF2B5EF4-FFF2-40B4-BE49-F238E27FC236}">
                <a16:creationId xmlns:a16="http://schemas.microsoft.com/office/drawing/2014/main" id="{583CB520-89F1-6F0B-7161-A65FE714C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8081"/>
            <a:ext cx="9144000" cy="432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79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1CA57-CC8B-3272-AD94-29910A020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967B9-F5DE-9ED9-07BF-1F3C641E5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911CDAB9-741A-A396-0671-8298FA997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51404"/>
            <a:ext cx="9144000" cy="435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98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0FC14-ACC3-4F0C-E6CC-FAA862E28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C1969-6902-85B1-79E9-89771AD0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44884EA-29D9-EB4B-8D5E-756B76FA5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0933"/>
            <a:ext cx="9144000" cy="433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49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AC2AA-F4D8-9644-171E-C4A453C2D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877AC-5607-C255-B380-91551E131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61EFA7A9-7EA4-BE26-B44D-B756ECB86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51404"/>
            <a:ext cx="9144000" cy="435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93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A69C4-7112-E067-A766-B316BE4B7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4BE3B2D-565A-575D-9A7E-A61E8A1C5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3316"/>
            <a:ext cx="9144000" cy="43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07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70D23-498D-DCDC-FB06-FE746C489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1666B-8B86-4B64-22A8-A9C740AD4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E1374071-FF28-CBF1-1956-785DBF415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51404"/>
            <a:ext cx="9144000" cy="435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129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1B335-F022-1318-AE7E-D5BED623F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144689-3411-61F4-1D2C-9E5692090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874EC8-04EE-E50B-8993-0DBB2380EC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4000" y="1263316"/>
            <a:ext cx="9144000" cy="43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40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8F775-DBF9-26F8-DCE8-6329AA6CD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EF8242-CF5D-C1C1-1D9D-1D1138EB59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9042" y="1270464"/>
            <a:ext cx="9133917" cy="431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99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1ED37-AE5E-6583-FC51-AE8F7326E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8D397-4F85-E628-EF66-C47559108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B15EA2A4-92E4-D83C-C68E-EDB4B59A5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0933"/>
            <a:ext cx="9144000" cy="433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1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34FCE-5502-5546-4E77-FF38C4B26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63381-082E-F775-FF8E-3CBBD7A50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983161"/>
          </a:xfrm>
        </p:spPr>
        <p:txBody>
          <a:bodyPr>
            <a:normAutofit/>
          </a:bodyPr>
          <a:lstStyle/>
          <a:p>
            <a:r>
              <a:rPr lang="cs-CZ" dirty="0"/>
              <a:t>Přidat bubliny. Jedna bublina je málo. Vejdou se po stranách.</a:t>
            </a:r>
          </a:p>
          <a:p>
            <a:r>
              <a:rPr lang="cs-CZ" dirty="0"/>
              <a:t>Zmínit, že data jsou podle nějaké datové specifikace – na nich přece závisím.</a:t>
            </a:r>
          </a:p>
          <a:p>
            <a:r>
              <a:rPr lang="cs-CZ" dirty="0"/>
              <a:t>„Doména jsou popsaná specifikacemi, ale to nikde nechce číst. Ten náš technický expert je zvyklý v doméně pracovat a ví, co tam je a co není. Ten druhý není zvyklý na to, tak mu pomůžeme.“</a:t>
            </a:r>
          </a:p>
          <a:p>
            <a:r>
              <a:rPr lang="cs-CZ" dirty="0"/>
              <a:t>Musí tady padnout „specifikace“. Technologie jsou jedno docela.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98AE6-E420-B971-C506-33C564B92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8239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8FBB7-8593-B981-FF60-85F6ED530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AEC99B2-859A-137E-364B-BE56992F7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8081"/>
            <a:ext cx="9144000" cy="432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12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E744329-9F18-2929-9054-221F4B5AE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3B7891-B346-434A-8613-40675C88F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13A78182-8AEA-D34B-8C72-FFA2A3E72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0933"/>
            <a:ext cx="9144000" cy="433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875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5B4C4-5FA7-F800-02CA-23C6C2AB3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 descr="A screenshot of a chat&#10;&#10;AI-generated content may be incorrect.">
            <a:extLst>
              <a:ext uri="{FF2B5EF4-FFF2-40B4-BE49-F238E27FC236}">
                <a16:creationId xmlns:a16="http://schemas.microsoft.com/office/drawing/2014/main" id="{94D41F44-0CDC-809B-7CC8-371456436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5699"/>
            <a:ext cx="9144000" cy="43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5170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0E21C-CF2A-E009-90F3-15570AB94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10EEB-E248-CEBE-C937-A3D80DAB9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31F624-D3CE-9B4A-C7A8-822137732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0933"/>
            <a:ext cx="9144000" cy="433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6327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06A40C4-19A9-1940-E02E-3035B0CCA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A8B88-145E-9C08-EB8A-A114DBE46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34</a:t>
            </a:fld>
            <a:endParaRPr lang="en-US"/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4C7BCCE6-1E80-9433-9564-E2D499EB6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77611"/>
            <a:ext cx="9144000" cy="430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1806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7A736-AC76-C3F3-0472-2F1C42FB2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B2DF5-BE8B-75B6-CD20-558FD2D7E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35</a:t>
            </a:fld>
            <a:endParaRPr lang="en-US"/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209E3386-4A1D-E3AE-5D64-ECABE502B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0933"/>
            <a:ext cx="9144000" cy="433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131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BAD54-EC59-9677-B8E7-E88ACA816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288BA-191E-8FF6-4739-00124F07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4A780B6-641C-9B9F-6FDA-894811C7D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3316"/>
            <a:ext cx="9144000" cy="43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022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951FE-C8FB-28B8-7C9F-EE4C7A131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 descr="A screenshot of a chat&#10;&#10;AI-generated content may be incorrect.">
            <a:extLst>
              <a:ext uri="{FF2B5EF4-FFF2-40B4-BE49-F238E27FC236}">
                <a16:creationId xmlns:a16="http://schemas.microsoft.com/office/drawing/2014/main" id="{97F6C99F-0B09-AF98-D46B-D07888A23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53786"/>
            <a:ext cx="9144000" cy="435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5705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F7BC1-4557-38F0-8BBB-1604EFFF0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F5C04-10CD-1C19-87CF-13F4D2048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38</a:t>
            </a:fld>
            <a:endParaRPr lang="en-US"/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C40E829F-283F-4641-1DE6-058DEE855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3316"/>
            <a:ext cx="9144000" cy="43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7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67E89-F6F0-39A6-AD28-39288F983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D814E0-66E6-51DE-676B-EE0A2FF17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39</a:t>
            </a:fld>
            <a:endParaRPr lang="en-US"/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CB981C8F-B186-6B5E-798C-535626A9D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51404"/>
            <a:ext cx="9144000" cy="435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03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Motivation</a:t>
            </a:r>
            <a:r>
              <a:rPr lang="cs-CZ" dirty="0"/>
              <a:t> –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problem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12192000" cy="4983162"/>
          </a:xfrm>
        </p:spPr>
        <p:txBody>
          <a:bodyPr>
            <a:normAutofit/>
          </a:bodyPr>
          <a:lstStyle/>
          <a:p>
            <a:r>
              <a:rPr lang="cs-CZ" dirty="0"/>
              <a:t>Tento slajd úplně smazat asi. Stačí explicitně říct ty body tady. Respektive sloučit s dalším slajdem.</a:t>
            </a:r>
          </a:p>
          <a:p>
            <a:r>
              <a:rPr lang="en-US" dirty="0"/>
              <a:t>Users want data </a:t>
            </a:r>
            <a:r>
              <a:rPr lang="cs-CZ" dirty="0"/>
              <a:t>but don</a:t>
            </a:r>
            <a:r>
              <a:rPr lang="en-US" dirty="0"/>
              <a:t>’t know the structure of the data and don’t know the technology that retrieves data.</a:t>
            </a:r>
            <a:r>
              <a:rPr lang="cs-CZ" dirty="0"/>
              <a:t> Mám člověka, který nerozumí technikáliím těch dat.</a:t>
            </a:r>
          </a:p>
          <a:p>
            <a:r>
              <a:rPr dirty="0"/>
              <a:t>They rely on </a:t>
            </a:r>
            <a:r>
              <a:rPr lang="en-US" dirty="0"/>
              <a:t>a technical expert to get the data. (not in this slide but “try to eliminate the bottleneck with the technical expert)</a:t>
            </a: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15CD9E-2494-97B8-6188-506AB49C4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6DDFE-1622-F2AD-3048-3FD5B2105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EF2B5-781A-E51A-E039-1A356CD7B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40</a:t>
            </a:fld>
            <a:endParaRPr lang="en-US"/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6FE4C4BE-DBF0-CEA4-365D-A7C4B3176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3316"/>
            <a:ext cx="9144000" cy="43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237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0D77B-347C-2DF9-C56B-0EC85313E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94D76-D493-12A9-2B1F-558FD2773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579FC3-F360-F6BD-1E38-42C58960DCC6}"/>
              </a:ext>
            </a:extLst>
          </p:cNvPr>
          <p:cNvSpPr txBox="1"/>
          <p:nvPr/>
        </p:nvSpPr>
        <p:spPr>
          <a:xfrm>
            <a:off x="0" y="297179"/>
            <a:ext cx="1219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SELECT DISTINCT </a:t>
            </a:r>
            <a:r>
              <a:rPr lang="en-US" dirty="0"/>
              <a:t>*</a:t>
            </a:r>
          </a:p>
          <a:p>
            <a:r>
              <a:rPr lang="en-US" dirty="0">
                <a:solidFill>
                  <a:schemeClr val="accent4"/>
                </a:solidFill>
              </a:rPr>
              <a:t>WHERE</a:t>
            </a:r>
            <a:r>
              <a:rPr lang="en-US" dirty="0"/>
              <a:t> {</a:t>
            </a:r>
          </a:p>
          <a:p>
            <a:r>
              <a:rPr lang="en-US" dirty="0"/>
              <a:t>  # Tourist destination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tx2"/>
                </a:solidFill>
              </a:rPr>
              <a:t>?</a:t>
            </a:r>
            <a:r>
              <a:rPr lang="en-US" dirty="0" err="1">
                <a:solidFill>
                  <a:schemeClr val="tx2"/>
                </a:solidFill>
              </a:rPr>
              <a:t>Tourist_destination</a:t>
            </a:r>
            <a:r>
              <a:rPr lang="en-US" dirty="0"/>
              <a:t> a &lt;https://slovník.gov.cz/</a:t>
            </a:r>
            <a:r>
              <a:rPr lang="en-US" dirty="0" err="1"/>
              <a:t>datový</a:t>
            </a:r>
            <a:r>
              <a:rPr lang="en-US" dirty="0"/>
              <a:t>/</a:t>
            </a:r>
            <a:r>
              <a:rPr lang="en-US" dirty="0" err="1"/>
              <a:t>turistické-cíle</a:t>
            </a:r>
            <a:r>
              <a:rPr lang="en-US" dirty="0"/>
              <a:t>/</a:t>
            </a:r>
            <a:r>
              <a:rPr lang="en-US" dirty="0" err="1"/>
              <a:t>pojem</a:t>
            </a:r>
            <a:r>
              <a:rPr lang="en-US" dirty="0"/>
              <a:t>/</a:t>
            </a:r>
            <a:r>
              <a:rPr lang="en-US" dirty="0" err="1">
                <a:solidFill>
                  <a:schemeClr val="accent6"/>
                </a:solidFill>
              </a:rPr>
              <a:t>turistický-cíl</a:t>
            </a:r>
            <a:r>
              <a:rPr lang="en-US" dirty="0"/>
              <a:t>&gt; .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tx2"/>
                </a:solidFill>
              </a:rPr>
              <a:t>?</a:t>
            </a:r>
            <a:r>
              <a:rPr lang="en-US" dirty="0" err="1">
                <a:solidFill>
                  <a:schemeClr val="tx2"/>
                </a:solidFill>
              </a:rPr>
              <a:t>Tourist_destination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&lt;https://slovník.gov.cz/</a:t>
            </a:r>
            <a:r>
              <a:rPr lang="en-US" dirty="0" err="1"/>
              <a:t>datový</a:t>
            </a:r>
            <a:r>
              <a:rPr lang="en-US" dirty="0"/>
              <a:t>/</a:t>
            </a:r>
            <a:r>
              <a:rPr lang="en-US" dirty="0" err="1"/>
              <a:t>turistické-cíle</a:t>
            </a:r>
            <a:r>
              <a:rPr lang="en-US" dirty="0"/>
              <a:t>/</a:t>
            </a:r>
            <a:r>
              <a:rPr lang="en-US" dirty="0" err="1"/>
              <a:t>pojem</a:t>
            </a:r>
            <a:r>
              <a:rPr lang="en-US" dirty="0"/>
              <a:t>/</a:t>
            </a:r>
            <a:r>
              <a:rPr lang="en-US" dirty="0" err="1">
                <a:solidFill>
                  <a:schemeClr val="accent6"/>
                </a:solidFill>
              </a:rPr>
              <a:t>bezbariérovost</a:t>
            </a:r>
            <a:r>
              <a:rPr lang="en-US" dirty="0"/>
              <a:t>&gt; </a:t>
            </a:r>
            <a:r>
              <a:rPr lang="en-US" dirty="0">
                <a:solidFill>
                  <a:schemeClr val="tx2"/>
                </a:solidFill>
              </a:rPr>
              <a:t>?Barrier-</a:t>
            </a:r>
            <a:r>
              <a:rPr lang="en-US" dirty="0" err="1">
                <a:solidFill>
                  <a:schemeClr val="tx2"/>
                </a:solidFill>
              </a:rPr>
              <a:t>free_access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.</a:t>
            </a:r>
          </a:p>
          <a:p>
            <a:r>
              <a:rPr lang="en-US" dirty="0"/>
              <a:t>  # Barrier-free access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tx2"/>
                </a:solidFill>
              </a:rPr>
              <a:t>?Barrier-</a:t>
            </a:r>
            <a:r>
              <a:rPr lang="en-US" dirty="0" err="1">
                <a:solidFill>
                  <a:schemeClr val="tx2"/>
                </a:solidFill>
              </a:rPr>
              <a:t>free_access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a &lt;https://slovník.gov.cz/</a:t>
            </a:r>
            <a:r>
              <a:rPr lang="en-US" dirty="0" err="1"/>
              <a:t>generický</a:t>
            </a:r>
            <a:r>
              <a:rPr lang="en-US" dirty="0"/>
              <a:t>/</a:t>
            </a:r>
            <a:r>
              <a:rPr lang="en-US" dirty="0" err="1"/>
              <a:t>bezbariérové-přístupy</a:t>
            </a:r>
            <a:r>
              <a:rPr lang="en-US" dirty="0"/>
              <a:t>/</a:t>
            </a:r>
            <a:r>
              <a:rPr lang="en-US" dirty="0" err="1"/>
              <a:t>pojem</a:t>
            </a:r>
            <a:r>
              <a:rPr lang="en-US" dirty="0"/>
              <a:t>/</a:t>
            </a:r>
            <a:r>
              <a:rPr lang="en-US" dirty="0" err="1">
                <a:solidFill>
                  <a:schemeClr val="accent6"/>
                </a:solidFill>
              </a:rPr>
              <a:t>bezbariérový-přístup</a:t>
            </a:r>
            <a:r>
              <a:rPr lang="en-US" dirty="0"/>
              <a:t>&gt; .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tx2"/>
                </a:solidFill>
              </a:rPr>
              <a:t>?Barrier-</a:t>
            </a:r>
            <a:r>
              <a:rPr lang="en-US" dirty="0" err="1">
                <a:solidFill>
                  <a:schemeClr val="tx2"/>
                </a:solidFill>
              </a:rPr>
              <a:t>free_access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&lt;https://slovník.gov.cz/</a:t>
            </a:r>
            <a:r>
              <a:rPr lang="en-US" dirty="0" err="1"/>
              <a:t>generický</a:t>
            </a:r>
            <a:r>
              <a:rPr lang="en-US" dirty="0"/>
              <a:t>/</a:t>
            </a:r>
            <a:r>
              <a:rPr lang="en-US" dirty="0" err="1"/>
              <a:t>bezbariérové-přístupy</a:t>
            </a:r>
            <a:r>
              <a:rPr lang="en-US" dirty="0"/>
              <a:t>/</a:t>
            </a:r>
            <a:r>
              <a:rPr lang="en-US" dirty="0" err="1"/>
              <a:t>pojem</a:t>
            </a:r>
            <a:r>
              <a:rPr lang="en-US" dirty="0"/>
              <a:t>/</a:t>
            </a:r>
            <a:r>
              <a:rPr lang="en-US" dirty="0" err="1">
                <a:solidFill>
                  <a:schemeClr val="accent6"/>
                </a:solidFill>
              </a:rPr>
              <a:t>výtah</a:t>
            </a:r>
            <a:r>
              <a:rPr lang="en-US" dirty="0">
                <a:solidFill>
                  <a:schemeClr val="accent6"/>
                </a:solidFill>
              </a:rPr>
              <a:t>-v-</a:t>
            </a:r>
            <a:r>
              <a:rPr lang="en-US" dirty="0" err="1">
                <a:solidFill>
                  <a:schemeClr val="accent6"/>
                </a:solidFill>
              </a:rPr>
              <a:t>interiéru</a:t>
            </a:r>
            <a:r>
              <a:rPr lang="en-US" dirty="0"/>
              <a:t>&gt; </a:t>
            </a:r>
            <a:r>
              <a:rPr lang="en-US" dirty="0">
                <a:solidFill>
                  <a:schemeClr val="tx2"/>
                </a:solidFill>
              </a:rPr>
              <a:t>?</a:t>
            </a:r>
            <a:r>
              <a:rPr lang="en-US" dirty="0" err="1">
                <a:solidFill>
                  <a:schemeClr val="tx2"/>
                </a:solidFill>
              </a:rPr>
              <a:t>elevator_in_interior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.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accent4"/>
                </a:solidFill>
              </a:rPr>
              <a:t>FILTER</a:t>
            </a:r>
            <a:r>
              <a:rPr lang="en-US" dirty="0">
                <a:solidFill>
                  <a:schemeClr val="tx2"/>
                </a:solidFill>
              </a:rPr>
              <a:t>(?</a:t>
            </a:r>
            <a:r>
              <a:rPr lang="en-US" dirty="0" err="1">
                <a:solidFill>
                  <a:schemeClr val="tx2"/>
                </a:solidFill>
              </a:rPr>
              <a:t>elevator_in_interior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= "ABCD")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accent4"/>
                </a:solidFill>
              </a:rPr>
              <a:t>OPTIONAL</a:t>
            </a:r>
            <a:r>
              <a:rPr lang="en-US" dirty="0"/>
              <a:t> {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chemeClr val="tx2"/>
                </a:solidFill>
              </a:rPr>
              <a:t>?</a:t>
            </a:r>
            <a:r>
              <a:rPr lang="en-US" dirty="0" err="1">
                <a:solidFill>
                  <a:schemeClr val="tx2"/>
                </a:solidFill>
              </a:rPr>
              <a:t>Tourist_destination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&lt;https://slovník.gov.cz/</a:t>
            </a:r>
            <a:r>
              <a:rPr lang="en-US" dirty="0" err="1"/>
              <a:t>datový</a:t>
            </a:r>
            <a:r>
              <a:rPr lang="en-US" dirty="0"/>
              <a:t>/</a:t>
            </a:r>
            <a:r>
              <a:rPr lang="en-US" dirty="0" err="1"/>
              <a:t>turistické-cíle</a:t>
            </a:r>
            <a:r>
              <a:rPr lang="en-US" dirty="0"/>
              <a:t>/</a:t>
            </a:r>
            <a:r>
              <a:rPr lang="en-US" dirty="0" err="1"/>
              <a:t>pojem</a:t>
            </a:r>
            <a:r>
              <a:rPr lang="en-US" dirty="0"/>
              <a:t>/</a:t>
            </a:r>
            <a:r>
              <a:rPr lang="en-US" dirty="0" err="1">
                <a:solidFill>
                  <a:schemeClr val="accent6"/>
                </a:solidFill>
              </a:rPr>
              <a:t>otevírací-doba</a:t>
            </a:r>
            <a:r>
              <a:rPr lang="en-US" dirty="0"/>
              <a:t>&gt; </a:t>
            </a:r>
            <a:r>
              <a:rPr lang="en-US" dirty="0">
                <a:solidFill>
                  <a:schemeClr val="tx2"/>
                </a:solidFill>
              </a:rPr>
              <a:t>?</a:t>
            </a:r>
            <a:r>
              <a:rPr lang="en-US" dirty="0" err="1">
                <a:solidFill>
                  <a:schemeClr val="tx2"/>
                </a:solidFill>
              </a:rPr>
              <a:t>Time_specification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.</a:t>
            </a:r>
          </a:p>
          <a:p>
            <a:r>
              <a:rPr lang="en-US" dirty="0"/>
              <a:t>    # Time specification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chemeClr val="tx2"/>
                </a:solidFill>
              </a:rPr>
              <a:t>?</a:t>
            </a:r>
            <a:r>
              <a:rPr lang="en-US" dirty="0" err="1">
                <a:solidFill>
                  <a:schemeClr val="tx2"/>
                </a:solidFill>
              </a:rPr>
              <a:t>Time_specification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a &lt;https://slovník.gov.cz/</a:t>
            </a:r>
            <a:r>
              <a:rPr lang="en-US" dirty="0" err="1"/>
              <a:t>generický</a:t>
            </a:r>
            <a:r>
              <a:rPr lang="en-US" dirty="0"/>
              <a:t>/</a:t>
            </a:r>
            <a:r>
              <a:rPr lang="en-US" dirty="0" err="1"/>
              <a:t>čas</a:t>
            </a:r>
            <a:r>
              <a:rPr lang="en-US" dirty="0"/>
              <a:t>/</a:t>
            </a:r>
            <a:r>
              <a:rPr lang="en-US" dirty="0" err="1"/>
              <a:t>pojem</a:t>
            </a:r>
            <a:r>
              <a:rPr lang="en-US" dirty="0"/>
              <a:t>/</a:t>
            </a:r>
            <a:r>
              <a:rPr lang="en-US" dirty="0" err="1">
                <a:solidFill>
                  <a:schemeClr val="accent6"/>
                </a:solidFill>
              </a:rPr>
              <a:t>časová-specifikace</a:t>
            </a:r>
            <a:r>
              <a:rPr lang="en-US" dirty="0"/>
              <a:t>&gt; .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115779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8A7C9-D2DB-E4DE-A8DB-AC6252A9B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07641-1404-824A-F0B8-1F4D5D734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84BE32FC-8008-6C53-4302-600BAE2FF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51404"/>
            <a:ext cx="9144000" cy="435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552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FE827-C972-A15D-6EBC-A8EC1D347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1293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Successfully implemented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858351"/>
          </a:xfrm>
        </p:spPr>
        <p:txBody>
          <a:bodyPr/>
          <a:lstStyle/>
          <a:p>
            <a:endParaRPr dirty="0"/>
          </a:p>
          <a:p>
            <a:r>
              <a:rPr lang="en-US" dirty="0"/>
              <a:t>DSV to OWL conversion.</a:t>
            </a:r>
            <a:r>
              <a:rPr lang="cs-CZ" dirty="0"/>
              <a:t> NE – obecně ani nezmiňovat OWL. Prostě nějaká interní reprezentace.</a:t>
            </a:r>
            <a:endParaRPr lang="en-US" dirty="0"/>
          </a:p>
          <a:p>
            <a:r>
              <a:rPr lang="en-US" dirty="0"/>
              <a:t>Mapping concepts from natural language to data specifications.</a:t>
            </a:r>
          </a:p>
          <a:p>
            <a:r>
              <a:rPr lang="en-US" dirty="0"/>
              <a:t>SPARQL generation.</a:t>
            </a:r>
          </a:p>
          <a:p>
            <a:r>
              <a:rPr lang="en-US" dirty="0"/>
              <a:t>Suggestions for natural-language question.</a:t>
            </a:r>
          </a:p>
          <a:p>
            <a:r>
              <a:rPr lang="en-US" dirty="0"/>
              <a:t>Foundation for future extension and research.</a:t>
            </a:r>
          </a:p>
          <a:p>
            <a:endParaRPr dirty="0"/>
          </a:p>
          <a:p>
            <a:endParaRPr dirty="0"/>
          </a:p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F6D79-FFE5-EB8D-54F6-8E548E5EB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44</a:t>
            </a:fld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B130F-A726-4AAE-DE5A-2D9333A23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 descr="A close-up of a document&#10;&#10;AI-generated content may be incorrect.">
            <a:extLst>
              <a:ext uri="{FF2B5EF4-FFF2-40B4-BE49-F238E27FC236}">
                <a16:creationId xmlns:a16="http://schemas.microsoft.com/office/drawing/2014/main" id="{6C242AB0-A71F-0E6D-3FC3-62B3CFF6D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0" y="1373627"/>
            <a:ext cx="8826501" cy="411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36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Goa</a:t>
            </a:r>
            <a:r>
              <a:rPr lang="en-US" dirty="0"/>
              <a:t>ls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r>
              <a:rPr lang="cs-CZ" dirty="0"/>
              <a:t>Chci uživateli dát nástroj, ve kterém bude moci přirozeným jazykem objevovat datovou strukturu a vytvářet dotazy nad datama odpovídající těm datovým strukturám.</a:t>
            </a:r>
            <a:endParaRPr lang="en-US" dirty="0"/>
          </a:p>
          <a:p>
            <a:r>
              <a:rPr dirty="0"/>
              <a:t>Suggest related items to </a:t>
            </a:r>
            <a:r>
              <a:rPr lang="en-US" dirty="0"/>
              <a:t>refine</a:t>
            </a:r>
            <a:r>
              <a:rPr dirty="0"/>
              <a:t> queries.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494CA-16D4-9E02-5137-8AFEC8700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04266-4063-0C62-CA28-585E9BD79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0D88C-F43B-7951-283D-8792234DA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Jsou to pořád moc obecný cíle. Musíme si to trochu omezit.</a:t>
            </a:r>
          </a:p>
          <a:p>
            <a:r>
              <a:rPr lang="cs-CZ" dirty="0"/>
              <a:t>Datové struktury definované v Dataspeceru. Stačí zdůraznit, že datové specifikace vznikají v nástroji Dataspecer. Nemusím pro to mít jeden slajd.</a:t>
            </a:r>
          </a:p>
          <a:p>
            <a:r>
              <a:rPr lang="cs-CZ" dirty="0"/>
              <a:t>Dotazy budou technicky zapsané nakonec i když uživatel to nezná. Tím dotazovacím jazykem bude SPARQL.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C41872-00D5-B5B2-81D5-071C67B9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983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2A078-008B-D819-AE8A-0C65441C1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786384"/>
            <a:ext cx="10972800" cy="5833871"/>
          </a:xfrm>
        </p:spPr>
        <p:txBody>
          <a:bodyPr/>
          <a:lstStyle/>
          <a:p>
            <a:r>
              <a:rPr lang="cs-CZ" dirty="0"/>
              <a:t>Na jednom nebo dvou slajdech ukázat návrhy. Jak jsme debatovali.</a:t>
            </a:r>
          </a:p>
          <a:p>
            <a:r>
              <a:rPr lang="cs-CZ" dirty="0"/>
              <a:t>Chci nabídnout chatbota ve kterém řekne, s jakou datovou specifikací z Dataspeceru bude pracovat a bude si o tom povídat.</a:t>
            </a:r>
          </a:p>
          <a:p>
            <a:r>
              <a:rPr lang="cs-CZ" dirty="0"/>
              <a:t>Co znamená si povídat? Dávat návrhy, na co by se uživatel mohl ptát. Pokud si něco vybere nebo sám něco napíše, tak pomoct uživateli to rozvíjet.</a:t>
            </a:r>
          </a:p>
          <a:p>
            <a:r>
              <a:rPr lang="cs-CZ" dirty="0"/>
              <a:t>Dát nějaký příklad s těmi turistickými cíli: uživatel se třeba zeptá a já mu řeknu OK, a takhle to můžeš rozvinout (stačí).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906313-7B38-A0E4-EA1C-2A21E1EC3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163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1A1B9-215C-B2EC-AACC-2B6A480B6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6524"/>
            <a:ext cx="10972800" cy="6584952"/>
          </a:xfrm>
        </p:spPr>
        <p:txBody>
          <a:bodyPr>
            <a:normAutofit lnSpcReduction="10000"/>
          </a:bodyPr>
          <a:lstStyle/>
          <a:p>
            <a:r>
              <a:rPr lang="cs-CZ" dirty="0"/>
              <a:t>Jak to budeme dělat? Použijeme LLM, protože se na to hodí. Jsou to konverzační nástroje. Takže jsme si to dali do zadání.</a:t>
            </a:r>
          </a:p>
          <a:p>
            <a:r>
              <a:rPr lang="cs-CZ" dirty="0"/>
              <a:t>Možná vás napadne: „No tak co já tady vůbec řeším? Ten uživatel prostě všechno zadá do LLM a hotovo.“</a:t>
            </a:r>
          </a:p>
          <a:p>
            <a:r>
              <a:rPr lang="cs-CZ" dirty="0"/>
              <a:t>Ale ten krok mezi tím dotazem s datovou specifikací k tomu dostat ten dotaz, je docela velký a je tam dost prostoru k tomu, aby LLM halucinoval spoustu věcí. My to musíme rozkrokovat a využít LLM na vyřešení parciálních věcí.</a:t>
            </a:r>
          </a:p>
          <a:p>
            <a:r>
              <a:rPr lang="cs-CZ" dirty="0"/>
              <a:t>Dotaz namapuju na data specifikaci a získám nějaký základ, na co se uživatel ptá. Pak můžu teoreticky už nabízet položky bez LLM.</a:t>
            </a:r>
          </a:p>
          <a:p>
            <a:r>
              <a:rPr lang="cs-CZ" dirty="0"/>
              <a:t>Prostě říct nějak dobře: můžete to dělat s LLM, ale pozor na halucinace. Já se to snažím dělat systematicky a lépe.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0969C-0F89-55B0-DC53-253C820C1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813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 and output</a:t>
            </a: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C270B-0B4D-50A4-ABD4-53DE314E4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9183012-FF96-AD6E-8428-B96CE8184A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24001" y="1838119"/>
            <a:ext cx="9143999" cy="40977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</TotalTime>
  <Words>933</Words>
  <Application>Microsoft Office PowerPoint</Application>
  <PresentationFormat>Widescreen</PresentationFormat>
  <Paragraphs>132</Paragraphs>
  <Slides>45</Slides>
  <Notes>1</Notes>
  <HiddenSlides>5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Aptos</vt:lpstr>
      <vt:lpstr>Arial</vt:lpstr>
      <vt:lpstr>Calibri</vt:lpstr>
      <vt:lpstr>Office Theme</vt:lpstr>
      <vt:lpstr>Helping users navigate data specifications</vt:lpstr>
      <vt:lpstr>PowerPoint Presentation</vt:lpstr>
      <vt:lpstr>PowerPoint Presentation</vt:lpstr>
      <vt:lpstr>Motivation – the problem</vt:lpstr>
      <vt:lpstr>Goals</vt:lpstr>
      <vt:lpstr>PowerPoint Presentation</vt:lpstr>
      <vt:lpstr>PowerPoint Presentation</vt:lpstr>
      <vt:lpstr>PowerPoint Presentation</vt:lpstr>
      <vt:lpstr>Input and output</vt:lpstr>
      <vt:lpstr>PowerPoint Presentation</vt:lpstr>
      <vt:lpstr>Input and output cont.</vt:lpstr>
      <vt:lpstr>PowerPoint Presentation</vt:lpstr>
      <vt:lpstr>PowerPoint Presentation</vt:lpstr>
      <vt:lpstr>Technologies</vt:lpstr>
      <vt:lpstr>Showcase (screenshots)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Successfully implemented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Quoc Anh Nguyen</cp:lastModifiedBy>
  <cp:revision>18</cp:revision>
  <dcterms:created xsi:type="dcterms:W3CDTF">2013-01-27T09:14:16Z</dcterms:created>
  <dcterms:modified xsi:type="dcterms:W3CDTF">2025-09-03T17:39:29Z</dcterms:modified>
  <cp:category/>
</cp:coreProperties>
</file>